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</p:sldIdLst>
  <p:sldSz cx="9144000" cy="5143500" type="screen16x9"/>
  <p:notesSz cx="6858000" cy="9144000"/>
  <p:embeddedFontLst>
    <p:embeddedFont>
      <p:font typeface="Oswald" charset="0"/>
      <p:regular r:id="rId18"/>
      <p:bold r:id="rId19"/>
    </p:embeddedFont>
    <p:embeddedFont>
      <p:font typeface="Average" charset="0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87" autoAdjust="0"/>
  </p:normalViewPr>
  <p:slideViewPr>
    <p:cSldViewPr>
      <p:cViewPr>
        <p:scale>
          <a:sx n="77" d="100"/>
          <a:sy n="77" d="100"/>
        </p:scale>
        <p:origin x="-954" y="-9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422125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8" y="2855377"/>
            <a:ext cx="443588" cy="105632"/>
            <a:chOff x="4137525" y="2915950"/>
            <a:chExt cx="869100" cy="207000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671257" y="990800"/>
            <a:ext cx="7801500" cy="1730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671250" y="3174875"/>
            <a:ext cx="78015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  <a:t>‹#›</a:t>
            </a:fld>
            <a:endParaRPr lang="en-GB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265500" y="28452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  <a:t>‹#›</a:t>
            </a:fld>
            <a:endParaRPr lang="en-GB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Average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‹#›</a:t>
            </a:fld>
            <a:endParaRPr lang="en-GB" sz="10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dQp-Xo2LaFi_L5f4k7LXtdvPYftOirDhMJXoUBU_6E7DeQiQ/viewfor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1475650" y="3003400"/>
            <a:ext cx="6375600" cy="573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2400">
                <a:solidFill>
                  <a:schemeClr val="dk2"/>
                </a:solidFill>
              </a:rPr>
              <a:t>Promoting the welfare of refugees, one family at a time</a:t>
            </a:r>
          </a:p>
        </p:txBody>
      </p:sp>
      <p:pic>
        <p:nvPicPr>
          <p:cNvPr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85800" y="1372250"/>
            <a:ext cx="5848350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600"/>
              <a:t>Level 3 Curriculum: Leaving the Nest 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Conversations about US culture and customs</a:t>
            </a:r>
          </a:p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Practicing English in the field</a:t>
            </a:r>
          </a:p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Cultural </a:t>
            </a:r>
            <a:r>
              <a:rPr lang="en-GB" sz="3000" dirty="0" smtClean="0">
                <a:solidFill>
                  <a:schemeClr val="dk1"/>
                </a:solidFill>
              </a:rPr>
              <a:t>immersion experiences and </a:t>
            </a:r>
            <a:r>
              <a:rPr lang="en-GB" sz="3000" dirty="0">
                <a:solidFill>
                  <a:schemeClr val="dk1"/>
                </a:solidFill>
              </a:rPr>
              <a:t>trips</a:t>
            </a:r>
          </a:p>
          <a:p>
            <a:pPr marL="495300" lvl="0" indent="-45720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Practice reading newspaper articles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600"/>
              <a:t>Attendance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Dependant on individual you mentor</a:t>
            </a:r>
          </a:p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Minimum 3/4 events a month</a:t>
            </a:r>
          </a:p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Notify at least 3 days in advance of absence</a:t>
            </a:r>
          </a:p>
          <a:p>
            <a:pPr marL="495300" lvl="0" indent="-45720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Private Tutoring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600"/>
              <a:t>Drivers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Critical to operation of each event</a:t>
            </a:r>
          </a:p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Homes within a 15 minute radius to campus</a:t>
            </a:r>
          </a:p>
          <a:p>
            <a:pPr marL="495300" lvl="0" indent="-45720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Drive either for Shift 1 (1pm) or 2 (2pm)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/>
              <a:t>Arabic Translators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>
              <a:spcBef>
                <a:spcPts val="0"/>
              </a:spcBef>
              <a:buClr>
                <a:srgbClr val="FFFFFF"/>
              </a:buClr>
              <a:buFont typeface="Arial" pitchFamily="34" charset="0"/>
              <a:buChar char="•"/>
            </a:pPr>
            <a:r>
              <a:rPr lang="en-GB" sz="3200" dirty="0">
                <a:solidFill>
                  <a:srgbClr val="FFFFFF"/>
                </a:solidFill>
              </a:rPr>
              <a:t>Help with outreach and communication with </a:t>
            </a:r>
            <a:r>
              <a:rPr lang="en-GB" sz="3200" dirty="0" smtClean="0">
                <a:solidFill>
                  <a:srgbClr val="FFFFFF"/>
                </a:solidFill>
              </a:rPr>
              <a:t>families</a:t>
            </a:r>
            <a:endParaRPr lang="en-GB" sz="32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dirty="0" smtClean="0"/>
              <a:t>Opportunities</a:t>
            </a:r>
            <a:endParaRPr lang="en-GB" dirty="0"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304800" y="819150"/>
            <a:ext cx="8520600" cy="41719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rgbClr val="FFFFFF"/>
              </a:buClr>
              <a:buSzPct val="100000"/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FFFFFF"/>
                </a:solidFill>
              </a:rPr>
              <a:t>English Tutor</a:t>
            </a:r>
          </a:p>
          <a:p>
            <a:pPr marL="457200" lvl="0" indent="-381000" rtl="0">
              <a:spcBef>
                <a:spcPts val="0"/>
              </a:spcBef>
              <a:buClr>
                <a:srgbClr val="FFFFFF"/>
              </a:buClr>
              <a:buSzPct val="100000"/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FFFFFF"/>
                </a:solidFill>
              </a:rPr>
              <a:t>Site </a:t>
            </a:r>
            <a:r>
              <a:rPr lang="en-GB" sz="2400" dirty="0" smtClean="0">
                <a:solidFill>
                  <a:srgbClr val="FFFFFF"/>
                </a:solidFill>
              </a:rPr>
              <a:t>Supervisor</a:t>
            </a:r>
            <a:endParaRPr lang="en-GB" sz="2400" dirty="0">
              <a:solidFill>
                <a:srgbClr val="FFFFFF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rgbClr val="FFFFFF"/>
              </a:buClr>
              <a:buSzPct val="100000"/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FFFFFF"/>
                </a:solidFill>
              </a:rPr>
              <a:t>Event Planner</a:t>
            </a:r>
          </a:p>
          <a:p>
            <a:pPr marL="457200" lvl="0" indent="-381000" rtl="0">
              <a:spcBef>
                <a:spcPts val="0"/>
              </a:spcBef>
              <a:buClr>
                <a:srgbClr val="FFFFFF"/>
              </a:buClr>
              <a:buSzPct val="100000"/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FFFFFF"/>
                </a:solidFill>
              </a:rPr>
              <a:t>Transportation </a:t>
            </a:r>
            <a:r>
              <a:rPr lang="en-GB" sz="2400" dirty="0">
                <a:solidFill>
                  <a:srgbClr val="FFFFFF"/>
                </a:solidFill>
              </a:rPr>
              <a:t>C</a:t>
            </a:r>
            <a:r>
              <a:rPr lang="en-GB" sz="2400" dirty="0" smtClean="0">
                <a:solidFill>
                  <a:srgbClr val="FFFFFF"/>
                </a:solidFill>
              </a:rPr>
              <a:t>oordinator</a:t>
            </a:r>
            <a:endParaRPr lang="en-GB" sz="2400" dirty="0">
              <a:solidFill>
                <a:srgbClr val="FFFFFF"/>
              </a:solidFill>
            </a:endParaRPr>
          </a:p>
          <a:p>
            <a:pPr marL="457200" lvl="0" indent="-381000">
              <a:spcBef>
                <a:spcPts val="0"/>
              </a:spcBef>
              <a:buClr>
                <a:srgbClr val="FFFFFF"/>
              </a:buClr>
              <a:buSzPct val="100000"/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FFFFFF"/>
                </a:solidFill>
              </a:rPr>
              <a:t>Social Media </a:t>
            </a:r>
            <a:r>
              <a:rPr lang="en-GB" sz="2400" dirty="0">
                <a:solidFill>
                  <a:srgbClr val="FFFFFF"/>
                </a:solidFill>
              </a:rPr>
              <a:t>C</a:t>
            </a:r>
            <a:r>
              <a:rPr lang="en-GB" sz="2400" dirty="0" smtClean="0">
                <a:solidFill>
                  <a:srgbClr val="FFFFFF"/>
                </a:solidFill>
              </a:rPr>
              <a:t>oordinator</a:t>
            </a:r>
          </a:p>
          <a:p>
            <a:pPr marL="457200" lvl="0" indent="-381000">
              <a:spcBef>
                <a:spcPts val="0"/>
              </a:spcBef>
              <a:buClr>
                <a:srgbClr val="FFFFFF"/>
              </a:buClr>
              <a:buSzPct val="100000"/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FFFFFF"/>
                </a:solidFill>
              </a:rPr>
              <a:t>Child Care Supervisor</a:t>
            </a:r>
          </a:p>
          <a:p>
            <a:pPr marL="457200" indent="-381000">
              <a:buClr>
                <a:srgbClr val="FFFFFF"/>
              </a:buClr>
              <a:buFont typeface="Arial" pitchFamily="34" charset="0"/>
              <a:buChar char="•"/>
            </a:pPr>
            <a:r>
              <a:rPr lang="en-GB" sz="2400" dirty="0">
                <a:solidFill>
                  <a:srgbClr val="FFFFFF"/>
                </a:solidFill>
              </a:rPr>
              <a:t>C</a:t>
            </a:r>
            <a:r>
              <a:rPr lang="en-GB" sz="2400" dirty="0" smtClean="0">
                <a:solidFill>
                  <a:srgbClr val="FFFFFF"/>
                </a:solidFill>
              </a:rPr>
              <a:t>ampus </a:t>
            </a:r>
            <a:r>
              <a:rPr lang="en-GB" sz="2400" dirty="0">
                <a:solidFill>
                  <a:srgbClr val="FFFFFF"/>
                </a:solidFill>
              </a:rPr>
              <a:t>club </a:t>
            </a:r>
            <a:r>
              <a:rPr lang="en-GB" sz="2400" dirty="0" smtClean="0">
                <a:solidFill>
                  <a:srgbClr val="FFFFFF"/>
                </a:solidFill>
              </a:rPr>
              <a:t>directors</a:t>
            </a:r>
            <a:endParaRPr lang="en-GB" sz="2400" dirty="0">
              <a:solidFill>
                <a:srgbClr val="FFFFFF"/>
              </a:solidFill>
            </a:endParaRPr>
          </a:p>
          <a:p>
            <a:pPr marL="457200" lvl="0" indent="-381000">
              <a:spcBef>
                <a:spcPts val="0"/>
              </a:spcBef>
              <a:buClr>
                <a:srgbClr val="FFFFFF"/>
              </a:buClr>
              <a:buSzPct val="100000"/>
              <a:buFont typeface="Arial" pitchFamily="34" charset="0"/>
              <a:buChar char="•"/>
            </a:pPr>
            <a:endParaRPr lang="en-GB" sz="2400" dirty="0" smtClean="0">
              <a:solidFill>
                <a:srgbClr val="FFFFFF"/>
              </a:solidFill>
            </a:endParaRPr>
          </a:p>
          <a:p>
            <a:pPr marL="457200" lvl="0" indent="-381000">
              <a:spcBef>
                <a:spcPts val="0"/>
              </a:spcBef>
              <a:buClr>
                <a:srgbClr val="FFFFFF"/>
              </a:buClr>
              <a:buSzPct val="100000"/>
              <a:buFont typeface="Arial" pitchFamily="34" charset="0"/>
              <a:buChar char="•"/>
            </a:pPr>
            <a:endParaRPr lang="en-GB" sz="2400" dirty="0" smtClean="0">
              <a:solidFill>
                <a:srgbClr val="FFFFFF"/>
              </a:solidFill>
            </a:endParaRPr>
          </a:p>
          <a:p>
            <a:pPr marL="457200" lvl="0" indent="-381000">
              <a:spcBef>
                <a:spcPts val="0"/>
              </a:spcBef>
              <a:buClr>
                <a:srgbClr val="FFFFFF"/>
              </a:buClr>
              <a:buSzPct val="100000"/>
              <a:buFont typeface="Arial" pitchFamily="34" charset="0"/>
              <a:buChar char="•"/>
            </a:pPr>
            <a:endParaRPr lang="en-GB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679525" y="2174350"/>
            <a:ext cx="7852200" cy="861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4400" dirty="0"/>
              <a:t>Questions or Comments</a:t>
            </a:r>
            <a:r>
              <a:rPr lang="en-GB" sz="4400" dirty="0" smtClean="0"/>
              <a:t>?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2400" dirty="0" smtClean="0"/>
              <a:t>Email us at horzionshine01@gmail.com</a:t>
            </a:r>
            <a:endParaRPr lang="en-GB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3600"/>
              <a:t>About Us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311700" y="1099000"/>
            <a:ext cx="3999900" cy="3954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New Horizons is a 501(c)(3) </a:t>
            </a:r>
            <a:r>
              <a:rPr lang="en-GB" sz="18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nonprofit </a:t>
            </a: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 founded in 2016 to provide educational services to help immigrants and refugees settle and integrate into the United States. </a:t>
            </a:r>
          </a:p>
          <a:p>
            <a:pPr lvl="0">
              <a:spcBef>
                <a:spcPts val="0"/>
              </a:spcBef>
              <a:buNone/>
            </a:pPr>
            <a:r>
              <a:rPr lang="en-GB" sz="180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Our primary initiative </a:t>
            </a: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provide English mentoring for individuals of all ages and skill levels.</a:t>
            </a:r>
          </a:p>
          <a:p>
            <a:pPr lvl="0">
              <a:spcBef>
                <a:spcPts val="0"/>
              </a:spcBef>
              <a:buNone/>
            </a:pPr>
            <a:r>
              <a:rPr lang="en-GB" sz="18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Our future </a:t>
            </a: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initiative to provide mentoring and tutoring in multiple subjects.</a:t>
            </a:r>
          </a:p>
        </p:txBody>
      </p:sp>
      <p:pic>
        <p:nvPicPr>
          <p:cNvPr id="67" name="Shape 67" descr="IMG_1599 Enhanced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93774" y="1354062"/>
            <a:ext cx="4598725" cy="3551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600" dirty="0" smtClean="0"/>
              <a:t>Future Opportunities - On </a:t>
            </a:r>
            <a:r>
              <a:rPr lang="en-GB" sz="3600" dirty="0"/>
              <a:t>the Horizon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04800" y="1123950"/>
            <a:ext cx="8534400" cy="3886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UMD campus club “New Horizons” sponsored by Professor Julie Greene</a:t>
            </a:r>
          </a:p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Events at </a:t>
            </a:r>
            <a:r>
              <a:rPr lang="en-GB" sz="3000" dirty="0" smtClean="0">
                <a:solidFill>
                  <a:schemeClr val="dk1"/>
                </a:solidFill>
              </a:rPr>
              <a:t>the University of Maryland, Baltimore County for </a:t>
            </a:r>
            <a:r>
              <a:rPr lang="en-GB" sz="3000" dirty="0">
                <a:solidFill>
                  <a:schemeClr val="dk1"/>
                </a:solidFill>
              </a:rPr>
              <a:t>refugee families in Baltimore area</a:t>
            </a:r>
          </a:p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Private </a:t>
            </a:r>
            <a:r>
              <a:rPr lang="en-GB" sz="3000" dirty="0" smtClean="0">
                <a:solidFill>
                  <a:schemeClr val="dk1"/>
                </a:solidFill>
              </a:rPr>
              <a:t>In-Home Tutors</a:t>
            </a:r>
            <a:endParaRPr lang="en-GB" sz="3000" dirty="0">
              <a:solidFill>
                <a:schemeClr val="dk1"/>
              </a:solidFill>
            </a:endParaRPr>
          </a:p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Tutors for multiple subjects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600"/>
              <a:t>Refugee Students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603700" cy="385767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 smtClean="0">
                <a:solidFill>
                  <a:schemeClr val="dk1"/>
                </a:solidFill>
              </a:rPr>
              <a:t>20+ </a:t>
            </a:r>
            <a:r>
              <a:rPr lang="en-GB" sz="3000" dirty="0">
                <a:solidFill>
                  <a:schemeClr val="dk1"/>
                </a:solidFill>
              </a:rPr>
              <a:t>families in Riverdale, MD area</a:t>
            </a:r>
          </a:p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Primary languages include Arabic, Dari, Urdu, and Pashto </a:t>
            </a:r>
          </a:p>
          <a:p>
            <a:pPr marL="4953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All languages use Arabic script</a:t>
            </a:r>
          </a:p>
          <a:p>
            <a:pPr marL="495300" lvl="0" indent="-45720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3000" dirty="0">
                <a:solidFill>
                  <a:schemeClr val="dk1"/>
                </a:solidFill>
              </a:rPr>
              <a:t>Fluency in these languages not necessary to mentor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600" dirty="0"/>
              <a:t>English Mentorship Weekly Sessions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67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dk1"/>
                </a:solidFill>
              </a:rPr>
              <a:t>Mentor either in Shift </a:t>
            </a:r>
            <a:r>
              <a:rPr lang="en-GB" sz="2400" dirty="0">
                <a:solidFill>
                  <a:schemeClr val="dk1"/>
                </a:solidFill>
              </a:rPr>
              <a:t>1 (1-3pm) or 2 (2-4pm)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Each shift consists of:</a:t>
            </a:r>
          </a:p>
          <a:p>
            <a:pPr marL="914400" lvl="1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45 minute session</a:t>
            </a:r>
          </a:p>
          <a:p>
            <a:pPr marL="914400" lvl="1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30 minute break</a:t>
            </a:r>
          </a:p>
          <a:p>
            <a:pPr marL="914400" lvl="1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45 minute session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Volunteers are paired with the same family or individual(s)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600"/>
              <a:t>Mentor Responsibilities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527500" cy="370527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Confirm attendance of your student(s) to </a:t>
            </a:r>
            <a:r>
              <a:rPr lang="en-GB" sz="2400" dirty="0" smtClean="0">
                <a:solidFill>
                  <a:schemeClr val="dk1"/>
                </a:solidFill>
              </a:rPr>
              <a:t>each event</a:t>
            </a:r>
            <a:endParaRPr lang="en-GB" sz="2400" dirty="0">
              <a:solidFill>
                <a:schemeClr val="dk1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Plan the day’s lesson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Assign </a:t>
            </a:r>
            <a:r>
              <a:rPr lang="en-GB" sz="2400" dirty="0" smtClean="0">
                <a:solidFill>
                  <a:schemeClr val="dk1"/>
                </a:solidFill>
              </a:rPr>
              <a:t>homework, if </a:t>
            </a:r>
            <a:r>
              <a:rPr lang="en-GB" sz="2400" dirty="0">
                <a:solidFill>
                  <a:schemeClr val="dk1"/>
                </a:solidFill>
              </a:rPr>
              <a:t>necessary 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Fill out </a:t>
            </a:r>
            <a:r>
              <a:rPr lang="en-GB" sz="2400" u="sng" dirty="0">
                <a:solidFill>
                  <a:schemeClr val="hlink"/>
                </a:solidFill>
                <a:hlinkClick r:id="rId3"/>
              </a:rPr>
              <a:t>progress report</a:t>
            </a:r>
            <a:r>
              <a:rPr lang="en-GB" sz="2400" dirty="0">
                <a:solidFill>
                  <a:schemeClr val="dk1"/>
                </a:solidFill>
              </a:rPr>
              <a:t> at the end of each event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Keep in touch and look out for the wellbeing of your student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Notify s</a:t>
            </a:r>
            <a:r>
              <a:rPr lang="en-GB" sz="2400" dirty="0" smtClean="0">
                <a:solidFill>
                  <a:schemeClr val="dk1"/>
                </a:solidFill>
              </a:rPr>
              <a:t>upervisors of </a:t>
            </a:r>
            <a:r>
              <a:rPr lang="en-GB" sz="2400" dirty="0">
                <a:solidFill>
                  <a:schemeClr val="dk1"/>
                </a:solidFill>
              </a:rPr>
              <a:t>any issues or ways we can help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600"/>
              <a:t>Engaging with Refugees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527500" cy="378147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dirty="0">
                <a:solidFill>
                  <a:schemeClr val="dk1"/>
                </a:solidFill>
              </a:rPr>
              <a:t>Know </a:t>
            </a:r>
            <a:r>
              <a:rPr lang="en-GB" dirty="0" smtClean="0">
                <a:solidFill>
                  <a:schemeClr val="dk1"/>
                </a:solidFill>
              </a:rPr>
              <a:t>each student’s name </a:t>
            </a:r>
            <a:r>
              <a:rPr lang="en-GB" dirty="0">
                <a:solidFill>
                  <a:schemeClr val="dk1"/>
                </a:solidFill>
              </a:rPr>
              <a:t>and make sure they know yours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dirty="0">
                <a:solidFill>
                  <a:schemeClr val="dk1"/>
                </a:solidFill>
              </a:rPr>
              <a:t>Speak slowly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dirty="0">
                <a:solidFill>
                  <a:schemeClr val="dk1"/>
                </a:solidFill>
              </a:rPr>
              <a:t>Repeat yourself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dirty="0">
                <a:solidFill>
                  <a:schemeClr val="dk1"/>
                </a:solidFill>
              </a:rPr>
              <a:t>Provide positive reinforcement at every opportunity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dirty="0" smtClean="0">
                <a:solidFill>
                  <a:schemeClr val="dk1"/>
                </a:solidFill>
              </a:rPr>
              <a:t>Focus on comprehension and correct </a:t>
            </a:r>
            <a:r>
              <a:rPr lang="en-GB" dirty="0">
                <a:solidFill>
                  <a:schemeClr val="dk1"/>
                </a:solidFill>
              </a:rPr>
              <a:t>grammar later </a:t>
            </a:r>
            <a:r>
              <a:rPr lang="en-GB" dirty="0" smtClean="0">
                <a:solidFill>
                  <a:schemeClr val="dk1"/>
                </a:solidFill>
              </a:rPr>
              <a:t>(for Level </a:t>
            </a:r>
            <a:r>
              <a:rPr lang="en-GB" dirty="0">
                <a:solidFill>
                  <a:schemeClr val="dk1"/>
                </a:solidFill>
              </a:rPr>
              <a:t>1 students)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dirty="0">
                <a:solidFill>
                  <a:schemeClr val="dk1"/>
                </a:solidFill>
              </a:rPr>
              <a:t>Ask before taking pictures</a:t>
            </a:r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dirty="0">
                <a:solidFill>
                  <a:schemeClr val="dk1"/>
                </a:solidFill>
              </a:rPr>
              <a:t>Your mentoring doesn’t end in the classroom; be their friends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600"/>
              <a:t>Level 1 Curriculum: Pedagogy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527500" cy="454347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en-GB" sz="1600" dirty="0">
                <a:solidFill>
                  <a:schemeClr val="dk1"/>
                </a:solidFill>
              </a:rPr>
              <a:t>Lay the Foundation: ABCs and 123s, letter groups (</a:t>
            </a:r>
            <a:r>
              <a:rPr lang="en-GB" sz="1600" dirty="0" err="1">
                <a:solidFill>
                  <a:schemeClr val="dk1"/>
                </a:solidFill>
              </a:rPr>
              <a:t>ch</a:t>
            </a:r>
            <a:r>
              <a:rPr lang="en-GB" sz="1600" dirty="0">
                <a:solidFill>
                  <a:schemeClr val="dk1"/>
                </a:solidFill>
              </a:rPr>
              <a:t>, </a:t>
            </a:r>
            <a:r>
              <a:rPr lang="en-GB" sz="1600" dirty="0" err="1">
                <a:solidFill>
                  <a:schemeClr val="dk1"/>
                </a:solidFill>
              </a:rPr>
              <a:t>th</a:t>
            </a:r>
            <a:r>
              <a:rPr lang="en-GB" sz="1600" dirty="0">
                <a:solidFill>
                  <a:schemeClr val="dk1"/>
                </a:solidFill>
              </a:rPr>
              <a:t>, </a:t>
            </a:r>
            <a:r>
              <a:rPr lang="en-GB" sz="1600" dirty="0" err="1">
                <a:solidFill>
                  <a:schemeClr val="dk1"/>
                </a:solidFill>
              </a:rPr>
              <a:t>wh</a:t>
            </a:r>
            <a:r>
              <a:rPr lang="en-GB" sz="1600" dirty="0">
                <a:solidFill>
                  <a:schemeClr val="dk1"/>
                </a:solidFill>
              </a:rPr>
              <a:t>, </a:t>
            </a:r>
            <a:r>
              <a:rPr lang="en-GB" sz="1600" dirty="0" err="1">
                <a:solidFill>
                  <a:schemeClr val="dk1"/>
                </a:solidFill>
              </a:rPr>
              <a:t>ing</a:t>
            </a:r>
            <a:r>
              <a:rPr lang="en-GB" sz="1600" dirty="0">
                <a:solidFill>
                  <a:schemeClr val="dk1"/>
                </a:solidFill>
              </a:rPr>
              <a:t>, </a:t>
            </a:r>
            <a:r>
              <a:rPr lang="en-GB" sz="1600" dirty="0" err="1">
                <a:solidFill>
                  <a:schemeClr val="dk1"/>
                </a:solidFill>
              </a:rPr>
              <a:t>ong</a:t>
            </a:r>
            <a:r>
              <a:rPr lang="en-GB" sz="1600" dirty="0">
                <a:solidFill>
                  <a:schemeClr val="dk1"/>
                </a:solidFill>
              </a:rPr>
              <a:t>, </a:t>
            </a:r>
            <a:r>
              <a:rPr lang="en-GB" sz="1600" dirty="0" err="1">
                <a:solidFill>
                  <a:schemeClr val="dk1"/>
                </a:solidFill>
              </a:rPr>
              <a:t>ow</a:t>
            </a:r>
            <a:r>
              <a:rPr lang="en-GB" sz="1600" dirty="0">
                <a:solidFill>
                  <a:schemeClr val="dk1"/>
                </a:solidFill>
              </a:rPr>
              <a:t>, </a:t>
            </a:r>
            <a:r>
              <a:rPr lang="en-GB" sz="1600" dirty="0" err="1">
                <a:solidFill>
                  <a:schemeClr val="dk1"/>
                </a:solidFill>
              </a:rPr>
              <a:t>ee</a:t>
            </a:r>
            <a:r>
              <a:rPr lang="en-GB" sz="1600" dirty="0">
                <a:solidFill>
                  <a:schemeClr val="dk1"/>
                </a:solidFill>
              </a:rPr>
              <a:t>, </a:t>
            </a:r>
            <a:r>
              <a:rPr lang="en-GB" sz="1600" dirty="0" err="1">
                <a:solidFill>
                  <a:schemeClr val="dk1"/>
                </a:solidFill>
              </a:rPr>
              <a:t>oo</a:t>
            </a:r>
            <a:r>
              <a:rPr lang="en-GB" sz="1600" dirty="0">
                <a:solidFill>
                  <a:schemeClr val="dk1"/>
                </a:solidFill>
              </a:rPr>
              <a:t>, </a:t>
            </a:r>
            <a:r>
              <a:rPr lang="en-GB" sz="1600" dirty="0" err="1">
                <a:solidFill>
                  <a:schemeClr val="dk1"/>
                </a:solidFill>
              </a:rPr>
              <a:t>tr</a:t>
            </a:r>
            <a:r>
              <a:rPr lang="en-GB" sz="1600" dirty="0">
                <a:solidFill>
                  <a:schemeClr val="dk1"/>
                </a:solidFill>
              </a:rPr>
              <a:t>) </a:t>
            </a:r>
          </a:p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en-GB" sz="1600" dirty="0">
                <a:solidFill>
                  <a:schemeClr val="dk1"/>
                </a:solidFill>
              </a:rPr>
              <a:t>Build a word bank: </a:t>
            </a:r>
            <a:r>
              <a:rPr lang="en-GB" sz="1600" dirty="0" err="1">
                <a:solidFill>
                  <a:schemeClr val="dk1"/>
                </a:solidFill>
              </a:rPr>
              <a:t>Colors</a:t>
            </a:r>
            <a:r>
              <a:rPr lang="en-GB" sz="1600" dirty="0">
                <a:solidFill>
                  <a:schemeClr val="dk1"/>
                </a:solidFill>
              </a:rPr>
              <a:t>→ Common nouns→ Emotions→ Verbs→ Adjectives→ Pronouns→ Prepositions</a:t>
            </a:r>
          </a:p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en-GB" sz="1600" dirty="0">
                <a:solidFill>
                  <a:schemeClr val="dk1"/>
                </a:solidFill>
              </a:rPr>
              <a:t>Form basic sentences with the word bank using the pronoun “I” </a:t>
            </a:r>
            <a:r>
              <a:rPr lang="en-GB" sz="1600" dirty="0" smtClean="0">
                <a:solidFill>
                  <a:schemeClr val="dk1"/>
                </a:solidFill>
              </a:rPr>
              <a:t>(“</a:t>
            </a:r>
            <a:r>
              <a:rPr lang="en-GB" sz="1600" i="1" dirty="0">
                <a:solidFill>
                  <a:schemeClr val="dk1"/>
                </a:solidFill>
              </a:rPr>
              <a:t>I</a:t>
            </a:r>
            <a:r>
              <a:rPr lang="en-GB" sz="1600" dirty="0" smtClean="0">
                <a:solidFill>
                  <a:schemeClr val="dk1"/>
                </a:solidFill>
              </a:rPr>
              <a:t> </a:t>
            </a:r>
            <a:r>
              <a:rPr lang="en-GB" sz="1600" dirty="0">
                <a:solidFill>
                  <a:schemeClr val="dk1"/>
                </a:solidFill>
              </a:rPr>
              <a:t>walk to the park</a:t>
            </a:r>
            <a:r>
              <a:rPr lang="en-GB" sz="1600" dirty="0" smtClean="0">
                <a:solidFill>
                  <a:schemeClr val="dk1"/>
                </a:solidFill>
              </a:rPr>
              <a:t>,” “</a:t>
            </a:r>
            <a:r>
              <a:rPr lang="en-GB" sz="1600" i="1" dirty="0" smtClean="0">
                <a:solidFill>
                  <a:schemeClr val="dk1"/>
                </a:solidFill>
              </a:rPr>
              <a:t>I</a:t>
            </a:r>
            <a:r>
              <a:rPr lang="en-GB" sz="1600" dirty="0" smtClean="0">
                <a:solidFill>
                  <a:schemeClr val="dk1"/>
                </a:solidFill>
              </a:rPr>
              <a:t> </a:t>
            </a:r>
            <a:r>
              <a:rPr lang="en-GB" sz="1600" dirty="0">
                <a:solidFill>
                  <a:schemeClr val="dk1"/>
                </a:solidFill>
              </a:rPr>
              <a:t>wear </a:t>
            </a:r>
            <a:r>
              <a:rPr lang="en-GB" sz="1600" dirty="0" smtClean="0">
                <a:solidFill>
                  <a:schemeClr val="dk1"/>
                </a:solidFill>
              </a:rPr>
              <a:t>a hat”)</a:t>
            </a:r>
            <a:endParaRPr lang="en-GB" sz="1600" dirty="0">
              <a:solidFill>
                <a:schemeClr val="dk1"/>
              </a:solidFill>
            </a:endParaRPr>
          </a:p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en-GB" sz="1600" dirty="0">
                <a:solidFill>
                  <a:schemeClr val="dk1"/>
                </a:solidFill>
              </a:rPr>
              <a:t>Conjugate verbs using other pronouns </a:t>
            </a:r>
            <a:r>
              <a:rPr lang="en-GB" sz="1600" dirty="0" smtClean="0">
                <a:solidFill>
                  <a:schemeClr val="dk1"/>
                </a:solidFill>
              </a:rPr>
              <a:t>(“They </a:t>
            </a:r>
            <a:r>
              <a:rPr lang="en-GB" sz="1600" i="1" dirty="0">
                <a:solidFill>
                  <a:schemeClr val="dk1"/>
                </a:solidFill>
              </a:rPr>
              <a:t>walk</a:t>
            </a:r>
            <a:r>
              <a:rPr lang="en-GB" sz="1600" dirty="0">
                <a:solidFill>
                  <a:schemeClr val="dk1"/>
                </a:solidFill>
              </a:rPr>
              <a:t> to the park</a:t>
            </a:r>
            <a:r>
              <a:rPr lang="en-GB" sz="1600" dirty="0" smtClean="0">
                <a:solidFill>
                  <a:schemeClr val="dk1"/>
                </a:solidFill>
              </a:rPr>
              <a:t>,” “He </a:t>
            </a:r>
            <a:r>
              <a:rPr lang="en-GB" sz="1600" i="1" dirty="0">
                <a:solidFill>
                  <a:schemeClr val="dk1"/>
                </a:solidFill>
              </a:rPr>
              <a:t>wears</a:t>
            </a:r>
            <a:r>
              <a:rPr lang="en-GB" sz="1600" dirty="0">
                <a:solidFill>
                  <a:schemeClr val="dk1"/>
                </a:solidFill>
              </a:rPr>
              <a:t> the </a:t>
            </a:r>
            <a:r>
              <a:rPr lang="en-GB" sz="1600" dirty="0" smtClean="0">
                <a:solidFill>
                  <a:schemeClr val="dk1"/>
                </a:solidFill>
              </a:rPr>
              <a:t>hat”)</a:t>
            </a:r>
            <a:endParaRPr lang="en-GB" sz="1600" dirty="0">
              <a:solidFill>
                <a:schemeClr val="dk1"/>
              </a:solidFill>
            </a:endParaRPr>
          </a:p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en-GB" sz="1600" dirty="0">
                <a:solidFill>
                  <a:schemeClr val="dk1"/>
                </a:solidFill>
              </a:rPr>
              <a:t>Conjugating the verb “to be” </a:t>
            </a:r>
            <a:r>
              <a:rPr lang="en-GB" sz="1600" dirty="0" smtClean="0">
                <a:solidFill>
                  <a:schemeClr val="dk1"/>
                </a:solidFill>
              </a:rPr>
              <a:t>(“I </a:t>
            </a:r>
            <a:r>
              <a:rPr lang="en-GB" sz="1600" i="1" dirty="0">
                <a:solidFill>
                  <a:schemeClr val="dk1"/>
                </a:solidFill>
              </a:rPr>
              <a:t>am</a:t>
            </a:r>
            <a:r>
              <a:rPr lang="en-GB" sz="1600" dirty="0">
                <a:solidFill>
                  <a:schemeClr val="dk1"/>
                </a:solidFill>
              </a:rPr>
              <a:t> happy</a:t>
            </a:r>
            <a:r>
              <a:rPr lang="en-GB" sz="1600" dirty="0" smtClean="0">
                <a:solidFill>
                  <a:schemeClr val="dk1"/>
                </a:solidFill>
              </a:rPr>
              <a:t>,” “He </a:t>
            </a:r>
            <a:r>
              <a:rPr lang="en-GB" sz="1600" i="1" dirty="0">
                <a:solidFill>
                  <a:schemeClr val="dk1"/>
                </a:solidFill>
              </a:rPr>
              <a:t>is</a:t>
            </a:r>
            <a:r>
              <a:rPr lang="en-GB" sz="1600" dirty="0">
                <a:solidFill>
                  <a:schemeClr val="dk1"/>
                </a:solidFill>
              </a:rPr>
              <a:t> happy</a:t>
            </a:r>
            <a:r>
              <a:rPr lang="en-GB" sz="1600" dirty="0" smtClean="0">
                <a:solidFill>
                  <a:schemeClr val="dk1"/>
                </a:solidFill>
              </a:rPr>
              <a:t>,” “We </a:t>
            </a:r>
            <a:r>
              <a:rPr lang="en-GB" sz="1600" i="1" dirty="0">
                <a:solidFill>
                  <a:schemeClr val="dk1"/>
                </a:solidFill>
              </a:rPr>
              <a:t>are</a:t>
            </a:r>
            <a:r>
              <a:rPr lang="en-GB" sz="1600" dirty="0">
                <a:solidFill>
                  <a:schemeClr val="dk1"/>
                </a:solidFill>
              </a:rPr>
              <a:t> </a:t>
            </a:r>
            <a:r>
              <a:rPr lang="en-GB" sz="1600" dirty="0" smtClean="0">
                <a:solidFill>
                  <a:schemeClr val="dk1"/>
                </a:solidFill>
              </a:rPr>
              <a:t>happy”) </a:t>
            </a:r>
            <a:endParaRPr lang="en-GB" sz="1600" dirty="0">
              <a:solidFill>
                <a:schemeClr val="dk1"/>
              </a:solidFill>
            </a:endParaRPr>
          </a:p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en-GB" sz="1600" dirty="0">
                <a:solidFill>
                  <a:schemeClr val="dk1"/>
                </a:solidFill>
              </a:rPr>
              <a:t>Tell Time</a:t>
            </a:r>
          </a:p>
          <a:p>
            <a:pPr marL="457200" lvl="0" indent="-228600" rtl="0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en-GB" sz="1600" dirty="0">
                <a:solidFill>
                  <a:schemeClr val="dk1"/>
                </a:solidFill>
              </a:rPr>
              <a:t>Who, What, When, Where Why? Understanding questions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600" dirty="0"/>
              <a:t>Level 2 Curriculum: The Conversation Begins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603700" cy="399102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000" dirty="0">
                <a:solidFill>
                  <a:schemeClr val="dk1"/>
                </a:solidFill>
              </a:rPr>
              <a:t>Continued vocabulary acquisition (flash cards)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000" dirty="0">
                <a:solidFill>
                  <a:schemeClr val="dk1"/>
                </a:solidFill>
              </a:rPr>
              <a:t>Past </a:t>
            </a:r>
            <a:r>
              <a:rPr lang="en-GB" sz="2000" dirty="0" smtClean="0">
                <a:solidFill>
                  <a:schemeClr val="dk1"/>
                </a:solidFill>
              </a:rPr>
              <a:t>and </a:t>
            </a:r>
            <a:r>
              <a:rPr lang="en-GB" sz="2000" dirty="0">
                <a:solidFill>
                  <a:schemeClr val="dk1"/>
                </a:solidFill>
              </a:rPr>
              <a:t>Future tense verb conjugations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000" dirty="0">
                <a:solidFill>
                  <a:schemeClr val="dk1"/>
                </a:solidFill>
              </a:rPr>
              <a:t>Learning common and colloquial phrases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000" dirty="0">
                <a:solidFill>
                  <a:schemeClr val="dk1"/>
                </a:solidFill>
              </a:rPr>
              <a:t>Object description exercises 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000" dirty="0">
                <a:solidFill>
                  <a:schemeClr val="dk1"/>
                </a:solidFill>
              </a:rPr>
              <a:t>Role playing real world scenarios</a:t>
            </a:r>
          </a:p>
          <a:p>
            <a:pPr marL="457200" lvl="0" indent="-381000">
              <a:spcBef>
                <a:spcPts val="0"/>
              </a:spcBef>
              <a:buClr>
                <a:schemeClr val="dk1"/>
              </a:buClr>
              <a:buSzPct val="100000"/>
              <a:buFont typeface="Arial" pitchFamily="34" charset="0"/>
              <a:buChar char="•"/>
            </a:pPr>
            <a:r>
              <a:rPr lang="en-GB" sz="2000" dirty="0">
                <a:solidFill>
                  <a:schemeClr val="dk1"/>
                </a:solidFill>
              </a:rPr>
              <a:t>Reading comprehension development (read a picture book together and discuss)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574</Words>
  <Application>Microsoft Office PowerPoint</Application>
  <PresentationFormat>On-screen Show (16:9)</PresentationFormat>
  <Paragraphs>78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Oswald</vt:lpstr>
      <vt:lpstr>Average</vt:lpstr>
      <vt:lpstr>slate</vt:lpstr>
      <vt:lpstr>Promoting the welfare of refugees, one family at a time</vt:lpstr>
      <vt:lpstr>About Us</vt:lpstr>
      <vt:lpstr>Future Opportunities - On the Horizon</vt:lpstr>
      <vt:lpstr>Refugee Students</vt:lpstr>
      <vt:lpstr>English Mentorship Weekly Sessions</vt:lpstr>
      <vt:lpstr>Mentor Responsibilities</vt:lpstr>
      <vt:lpstr>Engaging with Refugees</vt:lpstr>
      <vt:lpstr>Level 1 Curriculum: Pedagogy</vt:lpstr>
      <vt:lpstr>Level 2 Curriculum: The Conversation Begins</vt:lpstr>
      <vt:lpstr>Level 3 Curriculum: Leaving the Nest </vt:lpstr>
      <vt:lpstr>Attendance</vt:lpstr>
      <vt:lpstr>Drivers</vt:lpstr>
      <vt:lpstr>Arabic Translators</vt:lpstr>
      <vt:lpstr>Opportunities</vt:lpstr>
      <vt:lpstr>Questions or Comments?  Email us at horzionshine01@gmail.com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Promoting the welfare of refugees, one family at a time</dc:title>
  <dc:creator>A</dc:creator>
  <cp:lastModifiedBy>A</cp:lastModifiedBy>
  <cp:revision>5</cp:revision>
  <dcterms:modified xsi:type="dcterms:W3CDTF">2017-08-01T11:21:32Z</dcterms:modified>
</cp:coreProperties>
</file>